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9" r:id="rId2"/>
    <p:sldId id="993" r:id="rId3"/>
    <p:sldId id="395" r:id="rId4"/>
    <p:sldId id="485" r:id="rId5"/>
    <p:sldId id="396" r:id="rId6"/>
    <p:sldId id="397" r:id="rId7"/>
    <p:sldId id="398" r:id="rId8"/>
    <p:sldId id="489" r:id="rId9"/>
    <p:sldId id="997" r:id="rId10"/>
    <p:sldId id="399" r:id="rId11"/>
    <p:sldId id="400" r:id="rId12"/>
    <p:sldId id="491" r:id="rId13"/>
    <p:sldId id="49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68" r:id="rId22"/>
    <p:sldId id="469" r:id="rId23"/>
    <p:sldId id="410" r:id="rId24"/>
    <p:sldId id="411" r:id="rId25"/>
    <p:sldId id="412" r:id="rId26"/>
    <p:sldId id="413" r:id="rId27"/>
    <p:sldId id="414" r:id="rId28"/>
    <p:sldId id="436" r:id="rId29"/>
    <p:sldId id="437" r:id="rId30"/>
    <p:sldId id="438" r:id="rId31"/>
    <p:sldId id="439" r:id="rId32"/>
    <p:sldId id="441" r:id="rId33"/>
    <p:sldId id="442" r:id="rId34"/>
    <p:sldId id="915" r:id="rId35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0000"/>
    <a:srgbClr val="FF6600"/>
    <a:srgbClr val="990033"/>
    <a:srgbClr val="FF5050"/>
    <a:srgbClr val="990000"/>
    <a:srgbClr val="660066"/>
    <a:srgbClr val="FF3300"/>
    <a:srgbClr val="CC3399"/>
    <a:srgbClr val="DF73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1" autoAdjust="0"/>
    <p:restoredTop sz="96357" autoAdjust="0"/>
  </p:normalViewPr>
  <p:slideViewPr>
    <p:cSldViewPr snapToGrid="0" snapToObjects="1">
      <p:cViewPr varScale="1">
        <p:scale>
          <a:sx n="116" d="100"/>
          <a:sy n="116" d="100"/>
        </p:scale>
        <p:origin x="594" y="6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2"/>
    </p:cViewPr>
  </p:sorterViewPr>
  <p:notesViewPr>
    <p:cSldViewPr snapToGrid="0" snapToObjects="1">
      <p:cViewPr varScale="1">
        <p:scale>
          <a:sx n="63" d="100"/>
          <a:sy n="63" d="100"/>
        </p:scale>
        <p:origin x="-2604" y="-114"/>
      </p:cViewPr>
      <p:guideLst>
        <p:guide orient="horz" pos="3224"/>
        <p:guide pos="2237"/>
      </p:guideLst>
    </p:cSldViewPr>
  </p:notesViewPr>
  <p:gridSpacing cx="76330" cy="7633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64713"/>
            <a:ext cx="3073400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9764713"/>
            <a:ext cx="3074988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fld id="{FC4600CF-6F06-4714-AF7B-190F71E060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3999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4150" y="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2875" y="765175"/>
            <a:ext cx="6788150" cy="381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840288"/>
            <a:ext cx="5222875" cy="466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64713"/>
            <a:ext cx="3073400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4150" y="9764713"/>
            <a:ext cx="3074988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293" tIns="47647" rIns="95293" bIns="47647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fld id="{B74319BE-11C6-4BB2-9552-47586B450A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4834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pic>
        <p:nvPicPr>
          <p:cNvPr id="5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6"/>
          <p:cNvSpPr>
            <a:spLocks noChangeArrowheads="1"/>
          </p:cNvSpPr>
          <p:nvPr userDrawn="1"/>
        </p:nvSpPr>
        <p:spPr bwMode="auto">
          <a:xfrm>
            <a:off x="203200" y="6400803"/>
            <a:ext cx="11785600" cy="396875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33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aseline="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SCST, Tongji University</a:t>
            </a:r>
            <a:endParaRPr lang="zh-CN" altLang="en-US" sz="1800" baseline="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4861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03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914400"/>
            <a:ext cx="1036320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815B307-7A22-4C4A-BEEB-9A442EEB68E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0C2C6-FD3F-4B42-9659-134EE5D23D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64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8346FB0-3C42-4F63-B766-701439F2A1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pic>
        <p:nvPicPr>
          <p:cNvPr id="2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1" name="矩形 6"/>
          <p:cNvSpPr>
            <a:spLocks noChangeArrowheads="1"/>
          </p:cNvSpPr>
          <p:nvPr userDrawn="1"/>
        </p:nvSpPr>
        <p:spPr bwMode="auto">
          <a:xfrm>
            <a:off x="203200" y="6400803"/>
            <a:ext cx="11785600" cy="396875"/>
          </a:xfrm>
          <a:prstGeom prst="rect">
            <a:avLst/>
          </a:prstGeom>
          <a:solidFill>
            <a:srgbClr val="990000"/>
          </a:solidFill>
          <a:ln w="9525" algn="ctr">
            <a:solidFill>
              <a:srgbClr val="990033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defRPr/>
            </a:pPr>
            <a:r>
              <a:rPr lang="en-US" altLang="zh-CN" sz="1800" baseline="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SCST, Tongji University</a:t>
            </a:r>
            <a:endParaRPr lang="zh-CN" altLang="en-US" sz="1800" dirty="0">
              <a:solidFill>
                <a:schemeClr val="bg1"/>
              </a:solidFill>
              <a:latin typeface="Calibri" panose="020F050202020403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7" r:id="rId2"/>
    <p:sldLayoutId id="214748377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Calibri" panose="020F050202020403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6635BD2-7FBA-49EC-924D-C9FCA2E86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996" y="1111994"/>
            <a:ext cx="1065489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  <a:t>Chapter 06</a:t>
            </a:r>
            <a:b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</a:br>
            <a: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  <a:t>Robust </a:t>
            </a:r>
            <a:r>
              <a:rPr lang="en-US" altLang="zh-CN" sz="4000" dirty="0">
                <a:ea typeface="宋体" panose="02010600030101010101" pitchFamily="2" charset="-122"/>
              </a:rPr>
              <a:t>E</a:t>
            </a:r>
            <a: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  <a:t>stimation of </a:t>
            </a:r>
            <a:r>
              <a:rPr lang="en-US" altLang="zh-CN" sz="4000" dirty="0">
                <a:ea typeface="宋体" panose="02010600030101010101" pitchFamily="2" charset="-122"/>
              </a:rPr>
              <a:t>H</a:t>
            </a:r>
            <a:r>
              <a:rPr lang="en-US" altLang="zh-CN" sz="4000" dirty="0">
                <a:latin typeface="Calibri" panose="020F0502020204030204" pitchFamily="34" charset="0"/>
                <a:ea typeface="宋体" panose="02010600030101010101" pitchFamily="2" charset="-122"/>
              </a:rPr>
              <a:t>omography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9225F5A-F04F-4C72-987C-BB7DD2E48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942" y="3612204"/>
            <a:ext cx="6343003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Prof. Lin ZHANG</a:t>
            </a:r>
          </a:p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School of Computer Science and Technology</a:t>
            </a:r>
          </a:p>
          <a:p>
            <a:pPr algn="ctr">
              <a:spcBef>
                <a:spcPct val="0"/>
              </a:spcBef>
            </a:pPr>
            <a:r>
              <a:rPr lang="en-US" altLang="zh-CN" sz="2600" dirty="0">
                <a:solidFill>
                  <a:schemeClr val="tx2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Tongji University</a:t>
            </a:r>
          </a:p>
        </p:txBody>
      </p:sp>
    </p:spTree>
  </p:cSld>
  <p:clrMapOvr>
    <a:masterClrMapping/>
  </p:clrMapOvr>
  <p:transition advTm="7114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3">
            <a:extLst>
              <a:ext uri="{FF2B5EF4-FFF2-40B4-BE49-F238E27FC236}">
                <a16:creationId xmlns:a16="http://schemas.microsoft.com/office/drawing/2014/main" id="{896867C2-1D3E-4D6E-86AE-DA43AC46A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450" y="914400"/>
            <a:ext cx="84391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zh-CN">
                <a:ea typeface="宋体" panose="02010600030101010101" pitchFamily="2" charset="-122"/>
              </a:rPr>
              <a:t>When there are more than 4 correspondence pairs, is it a proper way to use</a:t>
            </a:r>
            <a:r>
              <a:rPr lang="en-US" altLang="zh-CN" sz="2600">
                <a:ea typeface="宋体" panose="02010600030101010101" pitchFamily="2" charset="-122"/>
              </a:rPr>
              <a:t> the LS method to solve the model directly?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600">
                <a:ea typeface="宋体" panose="02010600030101010101" pitchFamily="2" charset="-122"/>
              </a:rPr>
              <a:t>NO! Because usually, outliers exist among the correspondence pairs</a:t>
            </a:r>
          </a:p>
        </p:txBody>
      </p:sp>
      <p:sp>
        <p:nvSpPr>
          <p:cNvPr id="588813" name="Rectangle 3">
            <a:extLst>
              <a:ext uri="{FF2B5EF4-FFF2-40B4-BE49-F238E27FC236}">
                <a16:creationId xmlns:a16="http://schemas.microsoft.com/office/drawing/2014/main" id="{5391A4A3-F466-4A96-9B7C-D781440E6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86200"/>
            <a:ext cx="877728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zh-CN" sz="2600" b="1">
                <a:solidFill>
                  <a:srgbClr val="FF0000"/>
                </a:solidFill>
                <a:ea typeface="宋体" panose="02010600030101010101" pitchFamily="2" charset="-122"/>
              </a:rPr>
              <a:t>RANdom SAmple Consensus (RANSAC) </a:t>
            </a:r>
            <a:r>
              <a:rPr lang="en-US" altLang="zh-CN" sz="2600">
                <a:ea typeface="宋体" panose="02010600030101010101" pitchFamily="2" charset="-122"/>
              </a:rPr>
              <a:t>is an iterative framework to estimate a parametric model from observations with noisy outliers</a:t>
            </a:r>
          </a:p>
        </p:txBody>
      </p:sp>
      <p:sp>
        <p:nvSpPr>
          <p:cNvPr id="62468" name="Rectangle 2">
            <a:extLst>
              <a:ext uri="{FF2B5EF4-FFF2-40B4-BE49-F238E27FC236}">
                <a16:creationId xmlns:a16="http://schemas.microsoft.com/office/drawing/2014/main" id="{DB42136E-5148-43EF-99BD-A0D0FDFB72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88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3">
            <a:extLst>
              <a:ext uri="{FF2B5EF4-FFF2-40B4-BE49-F238E27FC236}">
                <a16:creationId xmlns:a16="http://schemas.microsoft.com/office/drawing/2014/main" id="{298D94DC-831D-437F-BB26-360953A6E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838200"/>
            <a:ext cx="89916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533400" indent="-5334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38200" indent="-3810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7300" indent="-3429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76400" indent="-3048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95500" indent="-2667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7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099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671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243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200" u="sng">
                <a:ea typeface="宋体" panose="02010600030101010101" pitchFamily="2" charset="-122"/>
              </a:rPr>
              <a:t>Objective</a:t>
            </a:r>
          </a:p>
          <a:p>
            <a:r>
              <a:rPr lang="en-US" altLang="zh-CN" sz="2300">
                <a:ea typeface="宋体" panose="02010600030101010101" pitchFamily="2" charset="-122"/>
              </a:rPr>
              <a:t>Robust fit a model to a data set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300">
                <a:ea typeface="宋体" panose="02010600030101010101" pitchFamily="2" charset="-122"/>
              </a:rPr>
              <a:t> which contains outliers</a:t>
            </a:r>
          </a:p>
          <a:p>
            <a:r>
              <a:rPr lang="en-US" altLang="zh-CN" sz="2200" u="sng">
                <a:ea typeface="宋体" panose="02010600030101010101" pitchFamily="2" charset="-122"/>
              </a:rPr>
              <a:t>Algorithm</a:t>
            </a:r>
          </a:p>
          <a:p>
            <a:pPr>
              <a:buFontTx/>
              <a:buAutoNum type="arabicParenBoth"/>
            </a:pPr>
            <a:r>
              <a:rPr lang="en-US" altLang="zh-CN" sz="2300">
                <a:ea typeface="宋体" panose="02010600030101010101" pitchFamily="2" charset="-122"/>
              </a:rPr>
              <a:t>Randomly select a sample of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300">
                <a:ea typeface="宋体" panose="02010600030101010101" pitchFamily="2" charset="-122"/>
              </a:rPr>
              <a:t> data points from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300">
                <a:ea typeface="宋体" panose="02010600030101010101" pitchFamily="2" charset="-122"/>
              </a:rPr>
              <a:t> and instantiate the model from this subset</a:t>
            </a:r>
          </a:p>
          <a:p>
            <a:pPr>
              <a:buFontTx/>
              <a:buAutoNum type="arabicParenBoth"/>
            </a:pPr>
            <a:r>
              <a:rPr lang="en-US" altLang="zh-CN" sz="2300">
                <a:ea typeface="宋体" panose="02010600030101010101" pitchFamily="2" charset="-122"/>
              </a:rPr>
              <a:t>Determine the set of data points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3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300">
                <a:ea typeface="宋体" panose="02010600030101010101" pitchFamily="2" charset="-122"/>
              </a:rPr>
              <a:t> which are within a distance threshold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300">
                <a:ea typeface="宋体" panose="02010600030101010101" pitchFamily="2" charset="-122"/>
              </a:rPr>
              <a:t> of the model. The set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3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300">
                <a:ea typeface="宋体" panose="02010600030101010101" pitchFamily="2" charset="-122"/>
              </a:rPr>
              <a:t> is the consensus set of the sample and defines the inliers of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</a:p>
          <a:p>
            <a:pPr>
              <a:buFontTx/>
              <a:buAutoNum type="arabicParenBoth"/>
            </a:pPr>
            <a:r>
              <a:rPr lang="en-US" altLang="zh-CN" sz="2300">
                <a:ea typeface="宋体" panose="02010600030101010101" pitchFamily="2" charset="-122"/>
              </a:rPr>
              <a:t>If the size of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3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 </a:t>
            </a:r>
            <a:r>
              <a:rPr lang="en-US" altLang="zh-CN" sz="2300">
                <a:ea typeface="宋体" panose="02010600030101010101" pitchFamily="2" charset="-122"/>
              </a:rPr>
              <a:t>(the number of inliers) is greater than some threshold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300">
                <a:ea typeface="宋体" panose="02010600030101010101" pitchFamily="2" charset="-122"/>
              </a:rPr>
              <a:t>, re-estimate the model using all points in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3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300">
                <a:ea typeface="宋体" panose="02010600030101010101" pitchFamily="2" charset="-122"/>
              </a:rPr>
              <a:t> and terminate</a:t>
            </a:r>
          </a:p>
          <a:p>
            <a:pPr>
              <a:buFontTx/>
              <a:buAutoNum type="arabicParenBoth"/>
            </a:pPr>
            <a:r>
              <a:rPr lang="en-US" altLang="zh-CN" sz="2300">
                <a:ea typeface="宋体" panose="02010600030101010101" pitchFamily="2" charset="-122"/>
              </a:rPr>
              <a:t>If the size of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3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300">
                <a:ea typeface="宋体" panose="02010600030101010101" pitchFamily="2" charset="-122"/>
              </a:rPr>
              <a:t> is less than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300">
                <a:ea typeface="宋体" panose="02010600030101010101" pitchFamily="2" charset="-122"/>
              </a:rPr>
              <a:t>, select a new subset and repeat the above</a:t>
            </a:r>
          </a:p>
          <a:p>
            <a:pPr>
              <a:buFontTx/>
              <a:buAutoNum type="arabicParenBoth"/>
            </a:pPr>
            <a:r>
              <a:rPr lang="en-US" altLang="zh-CN" sz="2300">
                <a:ea typeface="宋体" panose="02010600030101010101" pitchFamily="2" charset="-122"/>
              </a:rPr>
              <a:t>After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300">
                <a:ea typeface="宋体" panose="02010600030101010101" pitchFamily="2" charset="-122"/>
              </a:rPr>
              <a:t> trials the largest consensus set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3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sz="2300">
                <a:ea typeface="宋体" panose="02010600030101010101" pitchFamily="2" charset="-122"/>
              </a:rPr>
              <a:t> is selected, and the model is re-estimated using all points in the subset </a:t>
            </a:r>
            <a:r>
              <a:rPr lang="en-US" altLang="zh-CN" sz="2300" i="1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sz="230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6C7416A-3CD0-4575-849D-46F9F8809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B69BE1C5-6A3E-4ADF-9F9A-0F372622C7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  <p:pic>
        <p:nvPicPr>
          <p:cNvPr id="64515" name="Picture 2">
            <a:extLst>
              <a:ext uri="{FF2B5EF4-FFF2-40B4-BE49-F238E27FC236}">
                <a16:creationId xmlns:a16="http://schemas.microsoft.com/office/drawing/2014/main" id="{21519E9B-3216-40B3-9EC9-610F34B94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4" y="1022350"/>
            <a:ext cx="6034087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E566D557-4222-42C0-9FBF-B7784A918B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  <p:pic>
        <p:nvPicPr>
          <p:cNvPr id="65539" name="Picture 2">
            <a:extLst>
              <a:ext uri="{FF2B5EF4-FFF2-40B4-BE49-F238E27FC236}">
                <a16:creationId xmlns:a16="http://schemas.microsoft.com/office/drawing/2014/main" id="{D9A00BC2-FEC3-4235-8B78-B85FACEA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4" y="1022350"/>
            <a:ext cx="6034087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6">
            <a:extLst>
              <a:ext uri="{FF2B5EF4-FFF2-40B4-BE49-F238E27FC236}">
                <a16:creationId xmlns:a16="http://schemas.microsoft.com/office/drawing/2014/main" id="{E74B08B2-AE1E-48FE-9382-D90B8090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29333" r="44444" b="12000"/>
          <a:stretch>
            <a:fillRect/>
          </a:stretch>
        </p:blipFill>
        <p:spPr bwMode="auto">
          <a:xfrm>
            <a:off x="1600200" y="1295400"/>
            <a:ext cx="4953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563" name="Rectangle 3">
            <a:extLst>
              <a:ext uri="{FF2B5EF4-FFF2-40B4-BE49-F238E27FC236}">
                <a16:creationId xmlns:a16="http://schemas.microsoft.com/office/drawing/2014/main" id="{01E98614-9D9E-4BAE-AF50-683A33833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Line fitting by RANSAC</a:t>
            </a:r>
          </a:p>
        </p:txBody>
      </p:sp>
      <p:sp>
        <p:nvSpPr>
          <p:cNvPr id="66564" name="Rectangle 2">
            <a:extLst>
              <a:ext uri="{FF2B5EF4-FFF2-40B4-BE49-F238E27FC236}">
                <a16:creationId xmlns:a16="http://schemas.microsoft.com/office/drawing/2014/main" id="{25D46E0A-D6F3-4783-8EEE-FEC908BF4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4">
            <a:extLst>
              <a:ext uri="{FF2B5EF4-FFF2-40B4-BE49-F238E27FC236}">
                <a16:creationId xmlns:a16="http://schemas.microsoft.com/office/drawing/2014/main" id="{EF984DC0-F246-4F43-9B24-E94203FFF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22223" r="42223" b="18222"/>
          <a:stretch>
            <a:fillRect/>
          </a:stretch>
        </p:blipFill>
        <p:spPr bwMode="auto">
          <a:xfrm>
            <a:off x="1600200" y="1257300"/>
            <a:ext cx="5257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587" name="Rectangle 3">
            <a:extLst>
              <a:ext uri="{FF2B5EF4-FFF2-40B4-BE49-F238E27FC236}">
                <a16:creationId xmlns:a16="http://schemas.microsoft.com/office/drawing/2014/main" id="{24281C4C-F395-4CFF-8253-1143D0D08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Line fitting by RANSAC</a:t>
            </a:r>
          </a:p>
        </p:txBody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CAB58FDD-5AC1-45C3-9231-CB594D067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1524000"/>
            <a:ext cx="3886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folHlink"/>
              </a:buClr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Randomly select two points</a:t>
            </a:r>
          </a:p>
        </p:txBody>
      </p:sp>
      <p:sp>
        <p:nvSpPr>
          <p:cNvPr id="67589" name="Rectangle 2">
            <a:extLst>
              <a:ext uri="{FF2B5EF4-FFF2-40B4-BE49-F238E27FC236}">
                <a16:creationId xmlns:a16="http://schemas.microsoft.com/office/drawing/2014/main" id="{057327E6-BDB5-440C-933E-4026BCED60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>
            <a:extLst>
              <a:ext uri="{FF2B5EF4-FFF2-40B4-BE49-F238E27FC236}">
                <a16:creationId xmlns:a16="http://schemas.microsoft.com/office/drawing/2014/main" id="{98C09BEE-8D3C-4070-88E2-13D89F3BB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Line fitting by RANSAC</a:t>
            </a:r>
          </a:p>
        </p:txBody>
      </p:sp>
      <p:pic>
        <p:nvPicPr>
          <p:cNvPr id="68611" name="Picture 6">
            <a:extLst>
              <a:ext uri="{FF2B5EF4-FFF2-40B4-BE49-F238E27FC236}">
                <a16:creationId xmlns:a16="http://schemas.microsoft.com/office/drawing/2014/main" id="{38FC3764-35DF-4260-A0D1-7D89CD2BC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19556" r="43333" b="17667"/>
          <a:stretch>
            <a:fillRect/>
          </a:stretch>
        </p:blipFill>
        <p:spPr bwMode="auto">
          <a:xfrm>
            <a:off x="1600200" y="1028701"/>
            <a:ext cx="510540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612" name="Rectangle 3">
            <a:extLst>
              <a:ext uri="{FF2B5EF4-FFF2-40B4-BE49-F238E27FC236}">
                <a16:creationId xmlns:a16="http://schemas.microsoft.com/office/drawing/2014/main" id="{AA1F49FC-89E7-48BF-9A8E-F35B07638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1524000"/>
            <a:ext cx="3886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folHlink"/>
              </a:buClr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Randomly select two points</a:t>
            </a:r>
          </a:p>
          <a:p>
            <a:pPr>
              <a:buClr>
                <a:schemeClr val="hlink"/>
              </a:buClr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The hypothesized model is the line passing through the two points</a:t>
            </a:r>
          </a:p>
        </p:txBody>
      </p:sp>
      <p:sp>
        <p:nvSpPr>
          <p:cNvPr id="68613" name="Rectangle 2">
            <a:extLst>
              <a:ext uri="{FF2B5EF4-FFF2-40B4-BE49-F238E27FC236}">
                <a16:creationId xmlns:a16="http://schemas.microsoft.com/office/drawing/2014/main" id="{F696FD5F-80E4-4B57-8D62-288E740F7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>
            <a:extLst>
              <a:ext uri="{FF2B5EF4-FFF2-40B4-BE49-F238E27FC236}">
                <a16:creationId xmlns:a16="http://schemas.microsoft.com/office/drawing/2014/main" id="{66DD0742-1A75-4CF4-9444-9F8A7E5D3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Line fitting by RANSAC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B6B5866-5E10-4062-9A7C-581B8B6D8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1524000"/>
            <a:ext cx="3886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folHlink"/>
              </a:buClr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Randomly select two points</a:t>
            </a:r>
          </a:p>
          <a:p>
            <a:pPr>
              <a:buClr>
                <a:schemeClr val="hlink"/>
              </a:buClr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The hypothesized model is the line passing through the two points</a:t>
            </a:r>
          </a:p>
        </p:txBody>
      </p:sp>
      <p:pic>
        <p:nvPicPr>
          <p:cNvPr id="69636" name="Picture 7">
            <a:extLst>
              <a:ext uri="{FF2B5EF4-FFF2-40B4-BE49-F238E27FC236}">
                <a16:creationId xmlns:a16="http://schemas.microsoft.com/office/drawing/2014/main" id="{34032B4F-B255-46F8-A6A5-59C3E0E5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19556" r="43889" b="18443"/>
          <a:stretch>
            <a:fillRect/>
          </a:stretch>
        </p:blipFill>
        <p:spPr bwMode="auto">
          <a:xfrm>
            <a:off x="1600200" y="1028700"/>
            <a:ext cx="502920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637" name="Rectangle 2">
            <a:extLst>
              <a:ext uri="{FF2B5EF4-FFF2-40B4-BE49-F238E27FC236}">
                <a16:creationId xmlns:a16="http://schemas.microsoft.com/office/drawing/2014/main" id="{609AE19A-203D-4C32-ABA0-3AA87F203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>
            <a:extLst>
              <a:ext uri="{FF2B5EF4-FFF2-40B4-BE49-F238E27FC236}">
                <a16:creationId xmlns:a16="http://schemas.microsoft.com/office/drawing/2014/main" id="{5EE73E41-FE8F-4373-8F83-500034204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Line fitting by RANSAC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5DE6B053-C325-450A-9B78-A29AD4D0D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1524000"/>
            <a:ext cx="3886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folHlink"/>
              </a:buClr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Randomly select two points</a:t>
            </a:r>
          </a:p>
          <a:p>
            <a:pPr>
              <a:buClr>
                <a:schemeClr val="hlink"/>
              </a:buClr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The hypothesized model is the line passing through the two points</a:t>
            </a:r>
          </a:p>
        </p:txBody>
      </p:sp>
      <p:pic>
        <p:nvPicPr>
          <p:cNvPr id="70660" name="Picture 6">
            <a:extLst>
              <a:ext uri="{FF2B5EF4-FFF2-40B4-BE49-F238E27FC236}">
                <a16:creationId xmlns:a16="http://schemas.microsoft.com/office/drawing/2014/main" id="{5FE5DF7D-F2A4-47E0-A278-240F5DA48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19556" r="43889" b="18111"/>
          <a:stretch>
            <a:fillRect/>
          </a:stretch>
        </p:blipFill>
        <p:spPr bwMode="auto">
          <a:xfrm>
            <a:off x="1600200" y="1028701"/>
            <a:ext cx="5029200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61" name="Rectangle 2">
            <a:extLst>
              <a:ext uri="{FF2B5EF4-FFF2-40B4-BE49-F238E27FC236}">
                <a16:creationId xmlns:a16="http://schemas.microsoft.com/office/drawing/2014/main" id="{E4A1FFED-6D93-4D45-B2A0-88CC6A7F8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>
            <a:extLst>
              <a:ext uri="{FF2B5EF4-FFF2-40B4-BE49-F238E27FC236}">
                <a16:creationId xmlns:a16="http://schemas.microsoft.com/office/drawing/2014/main" id="{7CB67413-9B2A-47D1-9CE5-0A9A85044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Line fitting by RANSAC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6CB295C-7504-423F-9968-9769C918E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1524000"/>
            <a:ext cx="3886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folHlink"/>
              </a:buClr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Test another two points</a:t>
            </a:r>
          </a:p>
        </p:txBody>
      </p:sp>
      <p:pic>
        <p:nvPicPr>
          <p:cNvPr id="71684" name="Picture 6">
            <a:extLst>
              <a:ext uri="{FF2B5EF4-FFF2-40B4-BE49-F238E27FC236}">
                <a16:creationId xmlns:a16="http://schemas.microsoft.com/office/drawing/2014/main" id="{27AF18AB-FFBB-4988-B255-7E780A154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28444" r="44444" b="12000"/>
          <a:stretch>
            <a:fillRect/>
          </a:stretch>
        </p:blipFill>
        <p:spPr bwMode="auto">
          <a:xfrm>
            <a:off x="1600200" y="1295400"/>
            <a:ext cx="4953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685" name="Rectangle 2">
            <a:extLst>
              <a:ext uri="{FF2B5EF4-FFF2-40B4-BE49-F238E27FC236}">
                <a16:creationId xmlns:a16="http://schemas.microsoft.com/office/drawing/2014/main" id="{B15DD342-04E6-4101-B013-35975E461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0275" y="76200"/>
            <a:ext cx="8153400" cy="838200"/>
          </a:xfrm>
        </p:spPr>
        <p:txBody>
          <a:bodyPr/>
          <a:lstStyle/>
          <a:p>
            <a:r>
              <a:rPr lang="en-US" altLang="zh-CN" sz="3000" dirty="0">
                <a:ea typeface="楷体" panose="02010609060101010101" pitchFamily="49" charset="-122"/>
                <a:cs typeface="Calibri" panose="020F0502020204030204" pitchFamily="34" charset="0"/>
              </a:rPr>
              <a:t>Outline</a:t>
            </a:r>
            <a:endParaRPr lang="zh-CN" altLang="en-US" sz="300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2294" y="931866"/>
            <a:ext cx="10771442" cy="460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FontTx/>
              <a:buChar char="•"/>
              <a:defRPr/>
            </a:pPr>
            <a:r>
              <a:rPr lang="en-US" altLang="zh-CN" sz="28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Problem of Homography Estimation</a:t>
            </a:r>
          </a:p>
          <a:p>
            <a:pPr lvl="1">
              <a:spcBef>
                <a:spcPct val="20000"/>
              </a:spcBef>
              <a:buFontTx/>
              <a:buChar char="•"/>
              <a:defRPr/>
            </a:pPr>
            <a:r>
              <a:rPr lang="en-US" altLang="zh-CN" sz="28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RANSAC-based Homography Estimation</a:t>
            </a:r>
          </a:p>
        </p:txBody>
      </p:sp>
    </p:spTree>
    <p:extLst>
      <p:ext uri="{BB962C8B-B14F-4D97-AF65-F5344CB8AC3E}">
        <p14:creationId xmlns:p14="http://schemas.microsoft.com/office/powerpoint/2010/main" val="3945963137"/>
      </p:ext>
    </p:extLst>
  </p:cSld>
  <p:clrMapOvr>
    <a:masterClrMapping/>
  </p:clrMapOvr>
  <p:transition advTm="12526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>
            <a:extLst>
              <a:ext uri="{FF2B5EF4-FFF2-40B4-BE49-F238E27FC236}">
                <a16:creationId xmlns:a16="http://schemas.microsoft.com/office/drawing/2014/main" id="{D1F9A952-F6C1-49DB-91DD-C8BB5F959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Line fitting by RANSAC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4564F57E-8CBE-41F9-B506-B4CEA391A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1524000"/>
            <a:ext cx="3886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folHlink"/>
              </a:buClr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The final fitting result</a:t>
            </a:r>
          </a:p>
        </p:txBody>
      </p:sp>
      <p:pic>
        <p:nvPicPr>
          <p:cNvPr id="72708" name="Picture 6">
            <a:extLst>
              <a:ext uri="{FF2B5EF4-FFF2-40B4-BE49-F238E27FC236}">
                <a16:creationId xmlns:a16="http://schemas.microsoft.com/office/drawing/2014/main" id="{7ECB49F9-27AE-49F0-B2A6-FDCE1FAC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20444" r="44444" b="18555"/>
          <a:stretch>
            <a:fillRect/>
          </a:stretch>
        </p:blipFill>
        <p:spPr bwMode="auto">
          <a:xfrm>
            <a:off x="1647826" y="1095376"/>
            <a:ext cx="4905375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709" name="Rectangle 2">
            <a:extLst>
              <a:ext uri="{FF2B5EF4-FFF2-40B4-BE49-F238E27FC236}">
                <a16:creationId xmlns:a16="http://schemas.microsoft.com/office/drawing/2014/main" id="{DBCFC5D3-1C53-496A-9B55-892FEA681D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>
            <a:extLst>
              <a:ext uri="{FF2B5EF4-FFF2-40B4-BE49-F238E27FC236}">
                <a16:creationId xmlns:a16="http://schemas.microsoft.com/office/drawing/2014/main" id="{4469DBBA-4DC7-403D-A0A1-E68366426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Line fitting by RANSAC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9A9B2DC7-6A01-4A01-BF1A-59E9BC40E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1524000"/>
            <a:ext cx="3886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folHlink"/>
              </a:buClr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The final fitting result</a:t>
            </a:r>
          </a:p>
        </p:txBody>
      </p:sp>
      <p:pic>
        <p:nvPicPr>
          <p:cNvPr id="73732" name="Picture 6">
            <a:extLst>
              <a:ext uri="{FF2B5EF4-FFF2-40B4-BE49-F238E27FC236}">
                <a16:creationId xmlns:a16="http://schemas.microsoft.com/office/drawing/2014/main" id="{E2DEEFAF-FF76-44DD-8674-5BD7A4724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20444" r="44444" b="18555"/>
          <a:stretch>
            <a:fillRect/>
          </a:stretch>
        </p:blipFill>
        <p:spPr bwMode="auto">
          <a:xfrm>
            <a:off x="1647826" y="1095376"/>
            <a:ext cx="4905375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733" name="Rectangle 2">
            <a:extLst>
              <a:ext uri="{FF2B5EF4-FFF2-40B4-BE49-F238E27FC236}">
                <a16:creationId xmlns:a16="http://schemas.microsoft.com/office/drawing/2014/main" id="{945C72D2-D9C0-4760-8EB9-24ED0A1A01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F3049697-1A0A-4A8B-87E2-B798744C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RANSAC-based Homography Estimation</a:t>
            </a:r>
          </a:p>
        </p:txBody>
      </p:sp>
      <p:pic>
        <p:nvPicPr>
          <p:cNvPr id="74755" name="Picture 12">
            <a:extLst>
              <a:ext uri="{FF2B5EF4-FFF2-40B4-BE49-F238E27FC236}">
                <a16:creationId xmlns:a16="http://schemas.microsoft.com/office/drawing/2014/main" id="{C81FE1AB-7AFD-412F-8AD7-23E2EC32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66801"/>
            <a:ext cx="11811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756" name="AutoShape 13">
            <a:extLst>
              <a:ext uri="{FF2B5EF4-FFF2-40B4-BE49-F238E27FC236}">
                <a16:creationId xmlns:a16="http://schemas.microsoft.com/office/drawing/2014/main" id="{7AD7781E-71E3-4308-B86A-B80327417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226" y="2590800"/>
            <a:ext cx="7038975" cy="1905000"/>
          </a:xfrm>
          <a:prstGeom prst="cloudCallout">
            <a:avLst>
              <a:gd name="adj1" fmla="val -41991"/>
              <a:gd name="adj2" fmla="val -78241"/>
            </a:avLst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2600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Can you describe the steps of homography estimation when using RANSAC?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D1029596-7836-430D-9A37-0B4A1EAA8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Homography Estimation: Example 1</a:t>
            </a:r>
          </a:p>
        </p:txBody>
      </p:sp>
      <p:pic>
        <p:nvPicPr>
          <p:cNvPr id="75779" name="Picture 6" descr="img1">
            <a:extLst>
              <a:ext uri="{FF2B5EF4-FFF2-40B4-BE49-F238E27FC236}">
                <a16:creationId xmlns:a16="http://schemas.microsoft.com/office/drawing/2014/main" id="{F1134498-2A04-42EE-8EA5-A9B93A61F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838201"/>
            <a:ext cx="5013325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7" descr="img2">
            <a:extLst>
              <a:ext uri="{FF2B5EF4-FFF2-40B4-BE49-F238E27FC236}">
                <a16:creationId xmlns:a16="http://schemas.microsoft.com/office/drawing/2014/main" id="{33C2117F-56AB-4A67-8135-AD6292D4A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581401"/>
            <a:ext cx="5013325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5" descr="img2corner">
            <a:extLst>
              <a:ext uri="{FF2B5EF4-FFF2-40B4-BE49-F238E27FC236}">
                <a16:creationId xmlns:a16="http://schemas.microsoft.com/office/drawing/2014/main" id="{1C81254D-D6D7-4ED9-B3EC-119805CD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9" y="3595688"/>
            <a:ext cx="4981575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6" descr="img1corner">
            <a:extLst>
              <a:ext uri="{FF2B5EF4-FFF2-40B4-BE49-F238E27FC236}">
                <a16:creationId xmlns:a16="http://schemas.microsoft.com/office/drawing/2014/main" id="{8A9B09A0-0B47-4A38-A6AB-F85F3D98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6" y="895350"/>
            <a:ext cx="4987925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Rectangle 3">
            <a:extLst>
              <a:ext uri="{FF2B5EF4-FFF2-40B4-BE49-F238E27FC236}">
                <a16:creationId xmlns:a16="http://schemas.microsoft.com/office/drawing/2014/main" id="{43FB16E5-3B7E-440A-99EE-4FCD8AF2F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Interest points detection</a:t>
            </a:r>
          </a:p>
        </p:txBody>
      </p:sp>
      <p:sp>
        <p:nvSpPr>
          <p:cNvPr id="76805" name="Rectangle 8">
            <a:extLst>
              <a:ext uri="{FF2B5EF4-FFF2-40B4-BE49-F238E27FC236}">
                <a16:creationId xmlns:a16="http://schemas.microsoft.com/office/drawing/2014/main" id="{3388A12A-CF3B-48D4-95F6-CD80A158F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Homography Estimation: Example 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>
            <a:extLst>
              <a:ext uri="{FF2B5EF4-FFF2-40B4-BE49-F238E27FC236}">
                <a16:creationId xmlns:a16="http://schemas.microsoft.com/office/drawing/2014/main" id="{CA658B04-15F6-4FF3-81E6-BEB44020A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Correspondence estimation</a:t>
            </a:r>
          </a:p>
        </p:txBody>
      </p:sp>
      <p:pic>
        <p:nvPicPr>
          <p:cNvPr id="77827" name="Picture 6" descr="correspondence">
            <a:extLst>
              <a:ext uri="{FF2B5EF4-FFF2-40B4-BE49-F238E27FC236}">
                <a16:creationId xmlns:a16="http://schemas.microsoft.com/office/drawing/2014/main" id="{B6C78865-FC66-4A17-A15F-010A0458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474914"/>
            <a:ext cx="9005888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Rectangle 3">
            <a:extLst>
              <a:ext uri="{FF2B5EF4-FFF2-40B4-BE49-F238E27FC236}">
                <a16:creationId xmlns:a16="http://schemas.microsoft.com/office/drawing/2014/main" id="{F46AA5AC-62BE-41EC-B716-54797906A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295400"/>
            <a:ext cx="5867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Then, the homography matrix can be estimated by using the correspondence pairs with RANSAC</a:t>
            </a:r>
          </a:p>
        </p:txBody>
      </p:sp>
      <p:sp>
        <p:nvSpPr>
          <p:cNvPr id="77829" name="Rectangle 8">
            <a:extLst>
              <a:ext uri="{FF2B5EF4-FFF2-40B4-BE49-F238E27FC236}">
                <a16:creationId xmlns:a16="http://schemas.microsoft.com/office/drawing/2014/main" id="{400A5FF0-A623-40A1-B31D-77F58D836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Homography Estimation: Example 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>
            <a:extLst>
              <a:ext uri="{FF2B5EF4-FFF2-40B4-BE49-F238E27FC236}">
                <a16:creationId xmlns:a16="http://schemas.microsoft.com/office/drawing/2014/main" id="{568F8AA9-A80E-4DAF-8334-852879172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38200"/>
            <a:ext cx="449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Transform image one using the estimated homography matrix</a:t>
            </a:r>
          </a:p>
        </p:txBody>
      </p:sp>
      <p:sp>
        <p:nvSpPr>
          <p:cNvPr id="78851" name="Rectangle 6">
            <a:extLst>
              <a:ext uri="{FF2B5EF4-FFF2-40B4-BE49-F238E27FC236}">
                <a16:creationId xmlns:a16="http://schemas.microsoft.com/office/drawing/2014/main" id="{5438C6D1-BF5F-4B48-8877-62CBACB8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Homography Estimation: Example 1</a:t>
            </a:r>
          </a:p>
        </p:txBody>
      </p:sp>
      <p:pic>
        <p:nvPicPr>
          <p:cNvPr id="78852" name="Picture 8" descr="transformedIm1">
            <a:extLst>
              <a:ext uri="{FF2B5EF4-FFF2-40B4-BE49-F238E27FC236}">
                <a16:creationId xmlns:a16="http://schemas.microsoft.com/office/drawing/2014/main" id="{A1EF612A-A38C-46D5-A3AB-B79D5033C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8" y="2178050"/>
            <a:ext cx="5967412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>
            <a:extLst>
              <a:ext uri="{FF2B5EF4-FFF2-40B4-BE49-F238E27FC236}">
                <a16:creationId xmlns:a16="http://schemas.microsoft.com/office/drawing/2014/main" id="{337E4E28-179A-475F-B7A7-40C644077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38200"/>
            <a:ext cx="449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Finally, stitch the transformed image one with image two</a:t>
            </a:r>
          </a:p>
        </p:txBody>
      </p:sp>
      <p:pic>
        <p:nvPicPr>
          <p:cNvPr id="79875" name="Picture 5" descr="mergeresult">
            <a:extLst>
              <a:ext uri="{FF2B5EF4-FFF2-40B4-BE49-F238E27FC236}">
                <a16:creationId xmlns:a16="http://schemas.microsoft.com/office/drawing/2014/main" id="{0D305A18-DB89-4C4F-8F31-595EA2A8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209801"/>
            <a:ext cx="5983288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Rectangle 6">
            <a:extLst>
              <a:ext uri="{FF2B5EF4-FFF2-40B4-BE49-F238E27FC236}">
                <a16:creationId xmlns:a16="http://schemas.microsoft.com/office/drawing/2014/main" id="{36882045-E23B-412E-A719-56E7BEF0D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Homography Estimation: Example 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F9127B5C-3DE5-457B-B070-783B05224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Homography Estimation: Example 2</a:t>
            </a:r>
          </a:p>
        </p:txBody>
      </p:sp>
      <p:pic>
        <p:nvPicPr>
          <p:cNvPr id="80899" name="Picture 5" descr="gate2">
            <a:extLst>
              <a:ext uri="{FF2B5EF4-FFF2-40B4-BE49-F238E27FC236}">
                <a16:creationId xmlns:a16="http://schemas.microsoft.com/office/drawing/2014/main" id="{9C4E094C-DD3D-4D55-A070-BF77A1AE3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2990850"/>
            <a:ext cx="4545012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Picture 6" descr="gate1">
            <a:extLst>
              <a:ext uri="{FF2B5EF4-FFF2-40B4-BE49-F238E27FC236}">
                <a16:creationId xmlns:a16="http://schemas.microsoft.com/office/drawing/2014/main" id="{B712AA42-4BC2-4BB9-9547-6EAFEF808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838200"/>
            <a:ext cx="4545013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B64B6A75-0788-4C3F-B9B8-96B448B63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Homography Estimation: Example 2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C69CF4EC-1527-44CC-8F36-61473056B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Interest points detection</a:t>
            </a:r>
          </a:p>
        </p:txBody>
      </p:sp>
      <p:pic>
        <p:nvPicPr>
          <p:cNvPr id="81924" name="Picture 6" descr="2">
            <a:extLst>
              <a:ext uri="{FF2B5EF4-FFF2-40B4-BE49-F238E27FC236}">
                <a16:creationId xmlns:a16="http://schemas.microsoft.com/office/drawing/2014/main" id="{45ABCEE9-DF5C-4FC3-ADC2-BFEFE2151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0" t="5734" r="11888" b="11307"/>
          <a:stretch>
            <a:fillRect/>
          </a:stretch>
        </p:blipFill>
        <p:spPr bwMode="auto">
          <a:xfrm>
            <a:off x="6097589" y="2955926"/>
            <a:ext cx="4581525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7" descr="1">
            <a:extLst>
              <a:ext uri="{FF2B5EF4-FFF2-40B4-BE49-F238E27FC236}">
                <a16:creationId xmlns:a16="http://schemas.microsoft.com/office/drawing/2014/main" id="{46BB111A-95D4-4C59-B61E-25E0B960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t="5734" r="11720" b="11790"/>
          <a:stretch>
            <a:fillRect/>
          </a:stretch>
        </p:blipFill>
        <p:spPr bwMode="auto">
          <a:xfrm>
            <a:off x="1524000" y="838200"/>
            <a:ext cx="4572000" cy="341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F9922E04-6B38-4C8D-A5E1-6DADAE42B0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Problem of Homography Estimation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8676F5D0-C845-45E5-95A7-6B66DE9AF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4" y="877888"/>
            <a:ext cx="8434387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600">
                <a:ea typeface="宋体" panose="02010600030101010101" pitchFamily="2" charset="-122"/>
              </a:rPr>
              <a:t>Problem definition: </a:t>
            </a:r>
          </a:p>
          <a:p>
            <a:r>
              <a:rPr lang="en-US" altLang="zh-CN" sz="2600">
                <a:ea typeface="宋体" panose="02010600030101010101" pitchFamily="2" charset="-122"/>
              </a:rPr>
              <a:t>On two projective planes      and      , there is a set of corresponding points                  , and we suppose that there is a homography matrix linking the two planes, </a:t>
            </a:r>
          </a:p>
        </p:txBody>
      </p:sp>
      <p:graphicFrame>
        <p:nvGraphicFramePr>
          <p:cNvPr id="55300" name="Object 9">
            <a:extLst>
              <a:ext uri="{FF2B5EF4-FFF2-40B4-BE49-F238E27FC236}">
                <a16:creationId xmlns:a16="http://schemas.microsoft.com/office/drawing/2014/main" id="{E634F39E-5DD6-49C1-BD49-5CC67FEBFB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0001" y="1671638"/>
          <a:ext cx="11525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16" name="Equation" r:id="rId3" imgW="583693" imgH="317225" progId="Equation.DSMT4">
                  <p:embed/>
                </p:oleObj>
              </mc:Choice>
              <mc:Fallback>
                <p:oleObj name="Equation" r:id="rId3" imgW="583693" imgH="317225" progId="Equation.DSMT4">
                  <p:embed/>
                  <p:pic>
                    <p:nvPicPr>
                      <p:cNvPr id="55300" name="Object 9">
                        <a:extLst>
                          <a:ext uri="{FF2B5EF4-FFF2-40B4-BE49-F238E27FC236}">
                            <a16:creationId xmlns:a16="http://schemas.microsoft.com/office/drawing/2014/main" id="{E634F39E-5DD6-49C1-BD49-5CC67FEBFB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1" y="1671638"/>
                        <a:ext cx="1152525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13">
            <a:extLst>
              <a:ext uri="{FF2B5EF4-FFF2-40B4-BE49-F238E27FC236}">
                <a16:creationId xmlns:a16="http://schemas.microsoft.com/office/drawing/2014/main" id="{D8171E6C-DDC3-4A22-AF7E-1F116D19DB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9776" y="2613026"/>
          <a:ext cx="307181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17" name="Equation" r:id="rId5" imgW="1384300" imgH="241300" progId="Equation.DSMT4">
                  <p:embed/>
                </p:oleObj>
              </mc:Choice>
              <mc:Fallback>
                <p:oleObj name="Equation" r:id="rId5" imgW="1384300" imgH="241300" progId="Equation.DSMT4">
                  <p:embed/>
                  <p:pic>
                    <p:nvPicPr>
                      <p:cNvPr id="55301" name="Object 13">
                        <a:extLst>
                          <a:ext uri="{FF2B5EF4-FFF2-40B4-BE49-F238E27FC236}">
                            <a16:creationId xmlns:a16="http://schemas.microsoft.com/office/drawing/2014/main" id="{D8171E6C-DDC3-4A22-AF7E-1F116D19DB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9776" y="2613026"/>
                        <a:ext cx="3071813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Rectangle 3">
            <a:extLst>
              <a:ext uri="{FF2B5EF4-FFF2-40B4-BE49-F238E27FC236}">
                <a16:creationId xmlns:a16="http://schemas.microsoft.com/office/drawing/2014/main" id="{CB43702C-6777-4704-8DE6-A4E58480C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325" y="3121025"/>
            <a:ext cx="6400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600">
                <a:ea typeface="宋体" panose="02010600030101010101" pitchFamily="2" charset="-122"/>
              </a:rPr>
              <a:t>Coordinates of           and           are known, </a:t>
            </a:r>
          </a:p>
        </p:txBody>
      </p:sp>
      <p:graphicFrame>
        <p:nvGraphicFramePr>
          <p:cNvPr id="55303" name="Object 23">
            <a:extLst>
              <a:ext uri="{FF2B5EF4-FFF2-40B4-BE49-F238E27FC236}">
                <a16:creationId xmlns:a16="http://schemas.microsoft.com/office/drawing/2014/main" id="{5C80170F-3489-42C6-B428-F4AC716B11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02113" y="3057526"/>
          <a:ext cx="76041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18" name="Equation" r:id="rId7" imgW="342751" imgH="279279" progId="Equation.DSMT4">
                  <p:embed/>
                </p:oleObj>
              </mc:Choice>
              <mc:Fallback>
                <p:oleObj name="Equation" r:id="rId7" imgW="342751" imgH="279279" progId="Equation.DSMT4">
                  <p:embed/>
                  <p:pic>
                    <p:nvPicPr>
                      <p:cNvPr id="55303" name="Object 23">
                        <a:extLst>
                          <a:ext uri="{FF2B5EF4-FFF2-40B4-BE49-F238E27FC236}">
                            <a16:creationId xmlns:a16="http://schemas.microsoft.com/office/drawing/2014/main" id="{5C80170F-3489-42C6-B428-F4AC716B11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2113" y="3057526"/>
                        <a:ext cx="760412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24">
            <a:extLst>
              <a:ext uri="{FF2B5EF4-FFF2-40B4-BE49-F238E27FC236}">
                <a16:creationId xmlns:a16="http://schemas.microsoft.com/office/drawing/2014/main" id="{370241CF-E53D-4E64-ABCD-3405E18D8B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0051" y="3071813"/>
          <a:ext cx="86836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19" name="Equation" r:id="rId9" imgW="406048" imgH="317225" progId="Equation.DSMT4">
                  <p:embed/>
                </p:oleObj>
              </mc:Choice>
              <mc:Fallback>
                <p:oleObj name="Equation" r:id="rId9" imgW="406048" imgH="317225" progId="Equation.DSMT4">
                  <p:embed/>
                  <p:pic>
                    <p:nvPicPr>
                      <p:cNvPr id="55304" name="Object 24">
                        <a:extLst>
                          <a:ext uri="{FF2B5EF4-FFF2-40B4-BE49-F238E27FC236}">
                            <a16:creationId xmlns:a16="http://schemas.microsoft.com/office/drawing/2014/main" id="{370241CF-E53D-4E64-ABCD-3405E18D8B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051" y="3071813"/>
                        <a:ext cx="868363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Rectangle 3">
            <a:extLst>
              <a:ext uri="{FF2B5EF4-FFF2-40B4-BE49-F238E27FC236}">
                <a16:creationId xmlns:a16="http://schemas.microsoft.com/office/drawing/2014/main" id="{A3FC9AD0-F3A4-45B8-9430-CFFB65D31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1" y="3121025"/>
            <a:ext cx="2665413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600">
                <a:ea typeface="宋体" panose="02010600030101010101" pitchFamily="2" charset="-122"/>
              </a:rPr>
              <a:t>we need to find </a:t>
            </a:r>
            <a:r>
              <a: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sz="2600"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55306" name="Object 27">
            <a:extLst>
              <a:ext uri="{FF2B5EF4-FFF2-40B4-BE49-F238E27FC236}">
                <a16:creationId xmlns:a16="http://schemas.microsoft.com/office/drawing/2014/main" id="{F5EDBA0E-3184-4C67-91F3-C6640FCB8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4838" y="3736975"/>
          <a:ext cx="2381250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0" name="Equation" r:id="rId11" imgW="1054100" imgH="711200" progId="Equation.DSMT4">
                  <p:embed/>
                </p:oleObj>
              </mc:Choice>
              <mc:Fallback>
                <p:oleObj name="Equation" r:id="rId11" imgW="1054100" imgH="711200" progId="Equation.DSMT4">
                  <p:embed/>
                  <p:pic>
                    <p:nvPicPr>
                      <p:cNvPr id="55306" name="Object 27">
                        <a:extLst>
                          <a:ext uri="{FF2B5EF4-FFF2-40B4-BE49-F238E27FC236}">
                            <a16:creationId xmlns:a16="http://schemas.microsoft.com/office/drawing/2014/main" id="{F5EDBA0E-3184-4C67-91F3-C6640FCB84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838" y="3736975"/>
                        <a:ext cx="2381250" cy="159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7" name="矩形 1">
            <a:extLst>
              <a:ext uri="{FF2B5EF4-FFF2-40B4-BE49-F238E27FC236}">
                <a16:creationId xmlns:a16="http://schemas.microsoft.com/office/drawing/2014/main" id="{B9228FAB-3602-4BAD-A990-3C76B8D87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325" y="5562600"/>
            <a:ext cx="8077200" cy="476250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Note: </a:t>
            </a:r>
            <a:r>
              <a:rPr lang="en-US" altLang="zh-CN" sz="2200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sz="2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is defined up to a scale factor. In other words, it has 8 DOFs</a:t>
            </a:r>
            <a:endParaRPr lang="zh-CN" altLang="en-US" sz="220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5308" name="Object 13">
            <a:extLst>
              <a:ext uri="{FF2B5EF4-FFF2-40B4-BE49-F238E27FC236}">
                <a16:creationId xmlns:a16="http://schemas.microsoft.com/office/drawing/2014/main" id="{96D7B355-B47B-4AC8-8399-8595AA3F5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41963" y="1336675"/>
          <a:ext cx="3667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1" name="Equation" r:id="rId13" imgW="165028" imgH="228501" progId="Equation.DSMT4">
                  <p:embed/>
                </p:oleObj>
              </mc:Choice>
              <mc:Fallback>
                <p:oleObj name="Equation" r:id="rId13" imgW="165028" imgH="228501" progId="Equation.DSMT4">
                  <p:embed/>
                  <p:pic>
                    <p:nvPicPr>
                      <p:cNvPr id="55308" name="Object 13">
                        <a:extLst>
                          <a:ext uri="{FF2B5EF4-FFF2-40B4-BE49-F238E27FC236}">
                            <a16:creationId xmlns:a16="http://schemas.microsoft.com/office/drawing/2014/main" id="{96D7B355-B47B-4AC8-8399-8595AA3F55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963" y="1336675"/>
                        <a:ext cx="36671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9" name="Object 13">
            <a:extLst>
              <a:ext uri="{FF2B5EF4-FFF2-40B4-BE49-F238E27FC236}">
                <a16:creationId xmlns:a16="http://schemas.microsoft.com/office/drawing/2014/main" id="{37E0C386-0459-45B8-BCA1-68E56D7A4F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7800" y="1336675"/>
          <a:ext cx="3952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22" name="Equation" r:id="rId15" imgW="177646" imgH="228402" progId="Equation.DSMT4">
                  <p:embed/>
                </p:oleObj>
              </mc:Choice>
              <mc:Fallback>
                <p:oleObj name="Equation" r:id="rId15" imgW="177646" imgH="228402" progId="Equation.DSMT4">
                  <p:embed/>
                  <p:pic>
                    <p:nvPicPr>
                      <p:cNvPr id="55309" name="Object 13">
                        <a:extLst>
                          <a:ext uri="{FF2B5EF4-FFF2-40B4-BE49-F238E27FC236}">
                            <a16:creationId xmlns:a16="http://schemas.microsoft.com/office/drawing/2014/main" id="{37E0C386-0459-45B8-BCA1-68E56D7A4F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1336675"/>
                        <a:ext cx="3952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>
            <a:extLst>
              <a:ext uri="{FF2B5EF4-FFF2-40B4-BE49-F238E27FC236}">
                <a16:creationId xmlns:a16="http://schemas.microsoft.com/office/drawing/2014/main" id="{2D61E49C-AA63-4650-810C-8676737D9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83820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Correspondence estimation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C488DB14-C15B-4981-8D9C-9D164CB8C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295400"/>
            <a:ext cx="5867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Then, the homography matrix can be estimated by using the correspondence pairs with RANSAC</a:t>
            </a:r>
          </a:p>
        </p:txBody>
      </p:sp>
      <p:sp>
        <p:nvSpPr>
          <p:cNvPr id="82948" name="Rectangle 5">
            <a:extLst>
              <a:ext uri="{FF2B5EF4-FFF2-40B4-BE49-F238E27FC236}">
                <a16:creationId xmlns:a16="http://schemas.microsoft.com/office/drawing/2014/main" id="{58E95FB3-8EAA-4621-AE79-4540BE3E9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Homography Estimation: Example 2</a:t>
            </a:r>
          </a:p>
        </p:txBody>
      </p:sp>
      <p:pic>
        <p:nvPicPr>
          <p:cNvPr id="82949" name="Picture 6" descr="3">
            <a:extLst>
              <a:ext uri="{FF2B5EF4-FFF2-40B4-BE49-F238E27FC236}">
                <a16:creationId xmlns:a16="http://schemas.microsoft.com/office/drawing/2014/main" id="{21D7C3C1-E331-4937-9214-1FCBB6AD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5769" r="6740" b="11111"/>
          <a:stretch>
            <a:fillRect/>
          </a:stretch>
        </p:blipFill>
        <p:spPr bwMode="auto">
          <a:xfrm>
            <a:off x="1543050" y="2584450"/>
            <a:ext cx="908685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>
            <a:extLst>
              <a:ext uri="{FF2B5EF4-FFF2-40B4-BE49-F238E27FC236}">
                <a16:creationId xmlns:a16="http://schemas.microsoft.com/office/drawing/2014/main" id="{B553B397-E56E-4FFB-AE20-A5556B395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38200"/>
            <a:ext cx="449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Transform image one using the estimated homography matrix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3DC6CF99-F53B-458F-A9DB-1BA42EA6D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Homography Estimation: Example 2</a:t>
            </a:r>
          </a:p>
        </p:txBody>
      </p:sp>
      <p:pic>
        <p:nvPicPr>
          <p:cNvPr id="83972" name="Picture 5" descr="4">
            <a:extLst>
              <a:ext uri="{FF2B5EF4-FFF2-40B4-BE49-F238E27FC236}">
                <a16:creationId xmlns:a16="http://schemas.microsoft.com/office/drawing/2014/main" id="{2AFCEF69-4534-4752-A365-E40F9EE87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t="3625" r="7001" b="8206"/>
          <a:stretch>
            <a:fillRect/>
          </a:stretch>
        </p:blipFill>
        <p:spPr bwMode="auto">
          <a:xfrm>
            <a:off x="2166938" y="1924050"/>
            <a:ext cx="78486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>
            <a:extLst>
              <a:ext uri="{FF2B5EF4-FFF2-40B4-BE49-F238E27FC236}">
                <a16:creationId xmlns:a16="http://schemas.microsoft.com/office/drawing/2014/main" id="{E69DEAF3-2A7D-4EFB-AA45-3854D3C61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38200"/>
            <a:ext cx="4495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Finally, stitch the transformed image one with image two</a:t>
            </a:r>
          </a:p>
        </p:txBody>
      </p:sp>
      <p:sp>
        <p:nvSpPr>
          <p:cNvPr id="84995" name="Rectangle 4">
            <a:extLst>
              <a:ext uri="{FF2B5EF4-FFF2-40B4-BE49-F238E27FC236}">
                <a16:creationId xmlns:a16="http://schemas.microsoft.com/office/drawing/2014/main" id="{5C26B21E-DF89-4975-AB14-A06221CFF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Homography Estimation: Example 2</a:t>
            </a:r>
          </a:p>
        </p:txBody>
      </p:sp>
      <p:pic>
        <p:nvPicPr>
          <p:cNvPr id="84996" name="Picture 5" descr="4">
            <a:extLst>
              <a:ext uri="{FF2B5EF4-FFF2-40B4-BE49-F238E27FC236}">
                <a16:creationId xmlns:a16="http://schemas.microsoft.com/office/drawing/2014/main" id="{78DD2A88-767F-450A-A478-9BE01953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4" t="3578" r="7307" b="8286"/>
          <a:stretch>
            <a:fillRect/>
          </a:stretch>
        </p:blipFill>
        <p:spPr bwMode="auto">
          <a:xfrm>
            <a:off x="2247900" y="1857375"/>
            <a:ext cx="77533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Work\ComputerVision\FinalProject\pandemo\results\xtd_all.jpg">
            <a:extLst>
              <a:ext uri="{FF2B5EF4-FFF2-40B4-BE49-F238E27FC236}">
                <a16:creationId xmlns:a16="http://schemas.microsoft.com/office/drawing/2014/main" id="{885ECB46-EAB2-46C1-AE14-1F4E3B6C0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638300"/>
            <a:ext cx="464153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5">
            <a:extLst>
              <a:ext uri="{FF2B5EF4-FFF2-40B4-BE49-F238E27FC236}">
                <a16:creationId xmlns:a16="http://schemas.microsoft.com/office/drawing/2014/main" id="{A061CB67-2836-4429-AE13-0E9EE77D7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000">
                <a:solidFill>
                  <a:schemeClr val="tx2"/>
                </a:solidFill>
                <a:ea typeface="宋体" panose="02010600030101010101" pitchFamily="2" charset="-122"/>
              </a:rPr>
              <a:t>Homography Estimation: Example 3</a:t>
            </a:r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07643BD2-98A0-4078-810B-953922F25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5976" y="838200"/>
            <a:ext cx="84296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Project products of students from 2009 Media&amp;Arts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8148E-6 L -3.70746 0.0048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38200" y="2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âq and a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00" y="1927698"/>
            <a:ext cx="41148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425167"/>
      </p:ext>
    </p:extLst>
  </p:cSld>
  <p:clrMapOvr>
    <a:masterClrMapping/>
  </p:clrMapOvr>
  <p:transition advTm="12526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1">
            <a:extLst>
              <a:ext uri="{FF2B5EF4-FFF2-40B4-BE49-F238E27FC236}">
                <a16:creationId xmlns:a16="http://schemas.microsoft.com/office/drawing/2014/main" id="{25ECB439-3A5E-4DDB-9BBC-50928EB9B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338" y="987426"/>
            <a:ext cx="8077200" cy="114617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altLang="zh-CN" sz="2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Note: Theoretically speaking, homography can only be estimated between two planes, i.e., when you use such a technique to stitch two images, image contents should be roughly on the same plane</a:t>
            </a:r>
            <a:endParaRPr lang="zh-CN" altLang="en-US" sz="220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8ECC8F-0FA3-4FC3-B994-E7DDF8868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26" y="2590801"/>
            <a:ext cx="4086225" cy="29495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41997C-352D-4F3F-B674-0F8EF1C42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2590801"/>
            <a:ext cx="4013200" cy="29495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56325" name="AutoShape 2" descr="âå¯¹å·âçå¾çæç´¢ç»æ">
            <a:extLst>
              <a:ext uri="{FF2B5EF4-FFF2-40B4-BE49-F238E27FC236}">
                <a16:creationId xmlns:a16="http://schemas.microsoft.com/office/drawing/2014/main" id="{E3EA48C0-5F75-4E97-BC34-792F07DE74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0200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6326" name="图片 6">
            <a:extLst>
              <a:ext uri="{FF2B5EF4-FFF2-40B4-BE49-F238E27FC236}">
                <a16:creationId xmlns:a16="http://schemas.microsoft.com/office/drawing/2014/main" id="{A7E2E960-B647-4628-9EA4-BFF93888F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5556251"/>
            <a:ext cx="611188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图片 7">
            <a:extLst>
              <a:ext uri="{FF2B5EF4-FFF2-40B4-BE49-F238E27FC236}">
                <a16:creationId xmlns:a16="http://schemas.microsoft.com/office/drawing/2014/main" id="{DAF7ED71-A324-4C03-B7CB-EDECBE995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4" y="5638801"/>
            <a:ext cx="554037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8" name="Rectangle 2">
            <a:extLst>
              <a:ext uri="{FF2B5EF4-FFF2-40B4-BE49-F238E27FC236}">
                <a16:creationId xmlns:a16="http://schemas.microsoft.com/office/drawing/2014/main" id="{792C5579-BBBF-474B-B866-8A794AAC8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Problem of Homography Estimation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AutoShape 18">
            <a:extLst>
              <a:ext uri="{FF2B5EF4-FFF2-40B4-BE49-F238E27FC236}">
                <a16:creationId xmlns:a16="http://schemas.microsoft.com/office/drawing/2014/main" id="{1C020D32-0718-4930-8D79-EE854C2A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138" y="2949575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347" name="AutoShape 19">
            <a:extLst>
              <a:ext uri="{FF2B5EF4-FFF2-40B4-BE49-F238E27FC236}">
                <a16:creationId xmlns:a16="http://schemas.microsoft.com/office/drawing/2014/main" id="{F1467B0F-1AFC-4287-AC57-166D84BB1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1816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4EB69650-5B4B-48E3-97C0-D8363BD80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4" y="838200"/>
            <a:ext cx="84343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zh-CN" sz="2600">
                <a:ea typeface="宋体" panose="02010600030101010101" pitchFamily="2" charset="-122"/>
              </a:rPr>
              <a:t>4 point-correspondence pairs can uniquely determine a homography matrix since each correspondence pair solves two degrees of freedom</a:t>
            </a:r>
          </a:p>
        </p:txBody>
      </p:sp>
      <p:sp>
        <p:nvSpPr>
          <p:cNvPr id="57349" name="Rectangle 2">
            <a:extLst>
              <a:ext uri="{FF2B5EF4-FFF2-40B4-BE49-F238E27FC236}">
                <a16:creationId xmlns:a16="http://schemas.microsoft.com/office/drawing/2014/main" id="{E3510F51-850C-4F17-B957-CDDD6DC13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Problem of Homography Estimation</a:t>
            </a:r>
          </a:p>
        </p:txBody>
      </p:sp>
      <p:graphicFrame>
        <p:nvGraphicFramePr>
          <p:cNvPr id="57350" name="Object 15">
            <a:extLst>
              <a:ext uri="{FF2B5EF4-FFF2-40B4-BE49-F238E27FC236}">
                <a16:creationId xmlns:a16="http://schemas.microsoft.com/office/drawing/2014/main" id="{3146CD37-A129-4817-903B-968E42D3D4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5338" y="2292350"/>
          <a:ext cx="318135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6" name="Equation" r:id="rId3" imgW="1485900" imgH="711200" progId="Equation.DSMT4">
                  <p:embed/>
                </p:oleObj>
              </mc:Choice>
              <mc:Fallback>
                <p:oleObj name="Equation" r:id="rId3" imgW="1485900" imgH="711200" progId="Equation.DSMT4">
                  <p:embed/>
                  <p:pic>
                    <p:nvPicPr>
                      <p:cNvPr id="57350" name="Object 15">
                        <a:extLst>
                          <a:ext uri="{FF2B5EF4-FFF2-40B4-BE49-F238E27FC236}">
                            <a16:creationId xmlns:a16="http://schemas.microsoft.com/office/drawing/2014/main" id="{3146CD37-A129-4817-903B-968E42D3D4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2292350"/>
                        <a:ext cx="3181350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17">
            <a:extLst>
              <a:ext uri="{FF2B5EF4-FFF2-40B4-BE49-F238E27FC236}">
                <a16:creationId xmlns:a16="http://schemas.microsoft.com/office/drawing/2014/main" id="{D61B0548-F0AC-4CFE-81C6-881153BA8D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5400" y="2292350"/>
          <a:ext cx="2859088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7" name="Equation" r:id="rId5" imgW="1333500" imgH="711200" progId="Equation.DSMT4">
                  <p:embed/>
                </p:oleObj>
              </mc:Choice>
              <mc:Fallback>
                <p:oleObj name="Equation" r:id="rId5" imgW="1333500" imgH="711200" progId="Equation.DSMT4">
                  <p:embed/>
                  <p:pic>
                    <p:nvPicPr>
                      <p:cNvPr id="57351" name="Object 17">
                        <a:extLst>
                          <a:ext uri="{FF2B5EF4-FFF2-40B4-BE49-F238E27FC236}">
                            <a16:creationId xmlns:a16="http://schemas.microsoft.com/office/drawing/2014/main" id="{D61B0548-F0AC-4CFE-81C6-881153BA8D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400" y="2292350"/>
                        <a:ext cx="2859088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2" name="Object 20">
            <a:extLst>
              <a:ext uri="{FF2B5EF4-FFF2-40B4-BE49-F238E27FC236}">
                <a16:creationId xmlns:a16="http://schemas.microsoft.com/office/drawing/2014/main" id="{A77F98FA-B2BC-4CB3-B3BB-E231895983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0038" y="4267200"/>
          <a:ext cx="2971800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8" name="Equation" r:id="rId7" imgW="1308100" imgH="914400" progId="Equation.DSMT4">
                  <p:embed/>
                </p:oleObj>
              </mc:Choice>
              <mc:Fallback>
                <p:oleObj name="Equation" r:id="rId7" imgW="1308100" imgH="914400" progId="Equation.DSMT4">
                  <p:embed/>
                  <p:pic>
                    <p:nvPicPr>
                      <p:cNvPr id="57352" name="Object 20">
                        <a:extLst>
                          <a:ext uri="{FF2B5EF4-FFF2-40B4-BE49-F238E27FC236}">
                            <a16:creationId xmlns:a16="http://schemas.microsoft.com/office/drawing/2014/main" id="{A77F98FA-B2BC-4CB3-B3BB-E231895983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038" y="4267200"/>
                        <a:ext cx="2971800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3" name="矩形 1">
            <a:extLst>
              <a:ext uri="{FF2B5EF4-FFF2-40B4-BE49-F238E27FC236}">
                <a16:creationId xmlns:a16="http://schemas.microsoft.com/office/drawing/2014/main" id="{B7E01965-21B8-4532-874A-B5AC8202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3" y="4724401"/>
            <a:ext cx="4017962" cy="114617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altLang="zh-CN" sz="2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Note: here we assume that the matching points are all finite points (no points at infinity)</a:t>
            </a:r>
            <a:endParaRPr lang="zh-CN" altLang="en-US" sz="220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>
            <a:extLst>
              <a:ext uri="{FF2B5EF4-FFF2-40B4-BE49-F238E27FC236}">
                <a16:creationId xmlns:a16="http://schemas.microsoft.com/office/drawing/2014/main" id="{3F1BE90A-6C98-4279-A1C1-1C23DC1AD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4" y="838200"/>
            <a:ext cx="8434387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zh-CN" sz="2600">
                <a:ea typeface="宋体" panose="02010600030101010101" pitchFamily="2" charset="-122"/>
              </a:rPr>
              <a:t>4 point-correspondence pairs can uniquely determine a homography matrix since each correspondence pair solves two degrees of freedom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BFA0EAD8-67F4-4E6F-A388-67586BC2B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3614" y="4876800"/>
            <a:ext cx="4167187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400">
                <a:ea typeface="宋体" panose="02010600030101010101" pitchFamily="2" charset="-122"/>
              </a:rPr>
              <a:t>Thus, four correspondence pairs generate 8 equations</a:t>
            </a:r>
          </a:p>
        </p:txBody>
      </p:sp>
      <p:sp>
        <p:nvSpPr>
          <p:cNvPr id="58372" name="Rectangle 2">
            <a:extLst>
              <a:ext uri="{FF2B5EF4-FFF2-40B4-BE49-F238E27FC236}">
                <a16:creationId xmlns:a16="http://schemas.microsoft.com/office/drawing/2014/main" id="{47468330-085F-4FF2-AC3A-3B7826366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Problem of Homography Estimation</a:t>
            </a:r>
          </a:p>
        </p:txBody>
      </p:sp>
      <p:graphicFrame>
        <p:nvGraphicFramePr>
          <p:cNvPr id="58373" name="Object 4">
            <a:extLst>
              <a:ext uri="{FF2B5EF4-FFF2-40B4-BE49-F238E27FC236}">
                <a16:creationId xmlns:a16="http://schemas.microsoft.com/office/drawing/2014/main" id="{AB6EF267-995B-4973-AAC7-5CCA1E38A5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1905001"/>
          <a:ext cx="6096000" cy="436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8" name="Equation" r:id="rId3" imgW="2667000" imgH="2108200" progId="Equation.DSMT4">
                  <p:embed/>
                </p:oleObj>
              </mc:Choice>
              <mc:Fallback>
                <p:oleObj name="Equation" r:id="rId3" imgW="2667000" imgH="2108200" progId="Equation.DSMT4">
                  <p:embed/>
                  <p:pic>
                    <p:nvPicPr>
                      <p:cNvPr id="58373" name="Object 4">
                        <a:extLst>
                          <a:ext uri="{FF2B5EF4-FFF2-40B4-BE49-F238E27FC236}">
                            <a16:creationId xmlns:a16="http://schemas.microsoft.com/office/drawing/2014/main" id="{AB6EF267-995B-4973-AAC7-5CCA1E38A5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905001"/>
                        <a:ext cx="6096000" cy="436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>
            <a:extLst>
              <a:ext uri="{FF2B5EF4-FFF2-40B4-BE49-F238E27FC236}">
                <a16:creationId xmlns:a16="http://schemas.microsoft.com/office/drawing/2014/main" id="{EE8514D0-35E7-4127-BD13-988D3F8C7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4" y="838200"/>
            <a:ext cx="8434387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zh-CN" sz="2600">
                <a:ea typeface="宋体" panose="02010600030101010101" pitchFamily="2" charset="-122"/>
              </a:rPr>
              <a:t>4 point-correspondence pairs can uniquely determine a homography matrix since each correspondence pair solves two degrees of freedom</a:t>
            </a:r>
          </a:p>
        </p:txBody>
      </p:sp>
      <p:graphicFrame>
        <p:nvGraphicFramePr>
          <p:cNvPr id="59395" name="Object 4">
            <a:extLst>
              <a:ext uri="{FF2B5EF4-FFF2-40B4-BE49-F238E27FC236}">
                <a16:creationId xmlns:a16="http://schemas.microsoft.com/office/drawing/2014/main" id="{F8CCFC88-52CD-43F2-98C3-E76482E113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5426" y="2230439"/>
          <a:ext cx="196056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6" name="Equation" r:id="rId3" imgW="774364" imgH="203112" progId="Equation.DSMT4">
                  <p:embed/>
                </p:oleObj>
              </mc:Choice>
              <mc:Fallback>
                <p:oleObj name="Equation" r:id="rId3" imgW="774364" imgH="203112" progId="Equation.DSMT4">
                  <p:embed/>
                  <p:pic>
                    <p:nvPicPr>
                      <p:cNvPr id="59395" name="Object 4">
                        <a:extLst>
                          <a:ext uri="{FF2B5EF4-FFF2-40B4-BE49-F238E27FC236}">
                            <a16:creationId xmlns:a16="http://schemas.microsoft.com/office/drawing/2014/main" id="{F8CCFC88-52CD-43F2-98C3-E76482E113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426" y="2230439"/>
                        <a:ext cx="196056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6" name="Object 7">
            <a:extLst>
              <a:ext uri="{FF2B5EF4-FFF2-40B4-BE49-F238E27FC236}">
                <a16:creationId xmlns:a16="http://schemas.microsoft.com/office/drawing/2014/main" id="{F98FE476-A435-4FFA-88C2-5A63519692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1" y="3228975"/>
          <a:ext cx="7715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7" name="Equation" r:id="rId5" imgW="304404" imgH="177569" progId="Equation.DSMT4">
                  <p:embed/>
                </p:oleObj>
              </mc:Choice>
              <mc:Fallback>
                <p:oleObj name="Equation" r:id="rId5" imgW="304404" imgH="177569" progId="Equation.DSMT4">
                  <p:embed/>
                  <p:pic>
                    <p:nvPicPr>
                      <p:cNvPr id="59396" name="Object 7">
                        <a:extLst>
                          <a:ext uri="{FF2B5EF4-FFF2-40B4-BE49-F238E27FC236}">
                            <a16:creationId xmlns:a16="http://schemas.microsoft.com/office/drawing/2014/main" id="{F98FE476-A435-4FFA-88C2-5A63519692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1" y="3228975"/>
                        <a:ext cx="77152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Line 8">
            <a:extLst>
              <a:ext uri="{FF2B5EF4-FFF2-40B4-BE49-F238E27FC236}">
                <a16:creationId xmlns:a16="http://schemas.microsoft.com/office/drawing/2014/main" id="{D0914611-38D2-41A6-B95C-97F1A06391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2667000"/>
            <a:ext cx="533400" cy="609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398" name="Line 9">
            <a:extLst>
              <a:ext uri="{FF2B5EF4-FFF2-40B4-BE49-F238E27FC236}">
                <a16:creationId xmlns:a16="http://schemas.microsoft.com/office/drawing/2014/main" id="{23EF29E2-C351-4BC2-BF54-C3C4EE2DF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2667000"/>
            <a:ext cx="457200" cy="5334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9399" name="Object 10">
            <a:extLst>
              <a:ext uri="{FF2B5EF4-FFF2-40B4-BE49-F238E27FC236}">
                <a16:creationId xmlns:a16="http://schemas.microsoft.com/office/drawing/2014/main" id="{C6D2944F-6A6D-40E8-BBF9-6C0EAAE17B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75351" y="3200400"/>
          <a:ext cx="7080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8" name="Equation" r:id="rId7" imgW="279158" imgH="177646" progId="Equation.DSMT4">
                  <p:embed/>
                </p:oleObj>
              </mc:Choice>
              <mc:Fallback>
                <p:oleObj name="Equation" r:id="rId7" imgW="279158" imgH="177646" progId="Equation.DSMT4">
                  <p:embed/>
                  <p:pic>
                    <p:nvPicPr>
                      <p:cNvPr id="59399" name="Object 10">
                        <a:extLst>
                          <a:ext uri="{FF2B5EF4-FFF2-40B4-BE49-F238E27FC236}">
                            <a16:creationId xmlns:a16="http://schemas.microsoft.com/office/drawing/2014/main" id="{C6D2944F-6A6D-40E8-BBF9-6C0EAAE17B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5351" y="3200400"/>
                        <a:ext cx="70802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0" name="Rectangle 3">
            <a:extLst>
              <a:ext uri="{FF2B5EF4-FFF2-40B4-BE49-F238E27FC236}">
                <a16:creationId xmlns:a16="http://schemas.microsoft.com/office/drawing/2014/main" id="{37D56649-9AF3-46DA-B8A4-062DE2BC5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810000"/>
            <a:ext cx="843438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600">
                <a:ea typeface="宋体" panose="02010600030101010101" pitchFamily="2" charset="-122"/>
              </a:rPr>
              <a:t>Normally,                           ; thus (1) has 1 (9-8) solution vector (linear independant) in its solution space</a:t>
            </a:r>
          </a:p>
        </p:txBody>
      </p:sp>
      <p:graphicFrame>
        <p:nvGraphicFramePr>
          <p:cNvPr id="59401" name="Object 12">
            <a:extLst>
              <a:ext uri="{FF2B5EF4-FFF2-40B4-BE49-F238E27FC236}">
                <a16:creationId xmlns:a16="http://schemas.microsoft.com/office/drawing/2014/main" id="{AD32A225-C12F-4F90-AD3A-0BA4A322FB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2825" y="3867151"/>
          <a:ext cx="20589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79" name="Equation" r:id="rId9" imgW="812447" imgH="203112" progId="Equation.DSMT4">
                  <p:embed/>
                </p:oleObj>
              </mc:Choice>
              <mc:Fallback>
                <p:oleObj name="Equation" r:id="rId9" imgW="812447" imgH="203112" progId="Equation.DSMT4">
                  <p:embed/>
                  <p:pic>
                    <p:nvPicPr>
                      <p:cNvPr id="59401" name="Object 12">
                        <a:extLst>
                          <a:ext uri="{FF2B5EF4-FFF2-40B4-BE49-F238E27FC236}">
                            <a16:creationId xmlns:a16="http://schemas.microsoft.com/office/drawing/2014/main" id="{AD32A225-C12F-4F90-AD3A-0BA4A322FB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3867151"/>
                        <a:ext cx="205898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2" name="Rectangle 2">
            <a:extLst>
              <a:ext uri="{FF2B5EF4-FFF2-40B4-BE49-F238E27FC236}">
                <a16:creationId xmlns:a16="http://schemas.microsoft.com/office/drawing/2014/main" id="{B9226122-144E-4329-9BEE-DA2BAD921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Problem of Homography Estimation</a:t>
            </a:r>
          </a:p>
        </p:txBody>
      </p:sp>
      <p:sp>
        <p:nvSpPr>
          <p:cNvPr id="59403" name="Rectangle 3">
            <a:extLst>
              <a:ext uri="{FF2B5EF4-FFF2-40B4-BE49-F238E27FC236}">
                <a16:creationId xmlns:a16="http://schemas.microsoft.com/office/drawing/2014/main" id="{ED2B196A-1E9B-41F0-8CD5-8E6ECF710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1214" y="4800600"/>
            <a:ext cx="8434387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zh-CN" sz="2600">
                <a:ea typeface="宋体" panose="02010600030101010101" pitchFamily="2" charset="-122"/>
              </a:rPr>
              <a:t>In our case, since we have </a:t>
            </a:r>
            <a:r>
              <a:rPr lang="en-US" altLang="zh-CN" sz="2600" i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sz="2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&gt;4</a:t>
            </a:r>
            <a:r>
              <a:rPr lang="en-US" altLang="zh-CN" sz="2600">
                <a:ea typeface="宋体" panose="02010600030101010101" pitchFamily="2" charset="-122"/>
              </a:rPr>
              <a:t> point pairs, we get</a:t>
            </a:r>
          </a:p>
          <a:p>
            <a:pPr algn="just"/>
            <a:endParaRPr lang="en-US" altLang="zh-CN" sz="2600">
              <a:ea typeface="宋体" panose="02010600030101010101" pitchFamily="2" charset="-122"/>
            </a:endParaRPr>
          </a:p>
          <a:p>
            <a:pPr algn="just"/>
            <a:r>
              <a:rPr lang="en-US" altLang="zh-CN" sz="2600">
                <a:ea typeface="宋体" panose="02010600030101010101" pitchFamily="2" charset="-122"/>
              </a:rPr>
              <a:t>It is an overdetermined homogeneous linear equation system</a:t>
            </a:r>
          </a:p>
        </p:txBody>
      </p:sp>
      <p:graphicFrame>
        <p:nvGraphicFramePr>
          <p:cNvPr id="59404" name="Object 4">
            <a:extLst>
              <a:ext uri="{FF2B5EF4-FFF2-40B4-BE49-F238E27FC236}">
                <a16:creationId xmlns:a16="http://schemas.microsoft.com/office/drawing/2014/main" id="{F58B4308-376F-424C-9CFF-38D7FD9C35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1" y="5289550"/>
          <a:ext cx="187166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80" name="Equation" r:id="rId11" imgW="812447" imgH="228501" progId="Equation.DSMT4">
                  <p:embed/>
                </p:oleObj>
              </mc:Choice>
              <mc:Fallback>
                <p:oleObj name="Equation" r:id="rId11" imgW="812447" imgH="228501" progId="Equation.DSMT4">
                  <p:embed/>
                  <p:pic>
                    <p:nvPicPr>
                      <p:cNvPr id="59404" name="Object 4">
                        <a:extLst>
                          <a:ext uri="{FF2B5EF4-FFF2-40B4-BE49-F238E27FC236}">
                            <a16:creationId xmlns:a16="http://schemas.microsoft.com/office/drawing/2014/main" id="{F58B4308-376F-424C-9CFF-38D7FD9C35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1" y="5289550"/>
                        <a:ext cx="187166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39F50134-17BD-4C0E-8851-9BD96F0E55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>
                <a:ea typeface="宋体" panose="02010600030101010101" pitchFamily="2" charset="-122"/>
              </a:rPr>
              <a:t>Problem of Homography Estimation</a:t>
            </a:r>
          </a:p>
        </p:txBody>
      </p:sp>
      <p:sp>
        <p:nvSpPr>
          <p:cNvPr id="60419" name="文本框 14">
            <a:extLst>
              <a:ext uri="{FF2B5EF4-FFF2-40B4-BE49-F238E27FC236}">
                <a16:creationId xmlns:a16="http://schemas.microsoft.com/office/drawing/2014/main" id="{470D6F38-CA1B-4022-A7B5-444CB5984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8163" y="876300"/>
            <a:ext cx="86931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Since only the ratios among the elements of </a:t>
            </a:r>
            <a:r>
              <a:rPr lang="en-US" altLang="zh-CN" sz="22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take effect, in another way we can fix </a:t>
            </a:r>
            <a:r>
              <a:rPr lang="en-US" altLang="zh-CN" sz="22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sz="220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 (suppose that </a:t>
            </a:r>
            <a:r>
              <a:rPr lang="en-US" altLang="zh-CN" sz="22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sz="2200" baseline="-25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!=0),</a:t>
            </a: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0420" name="Object 15">
            <a:extLst>
              <a:ext uri="{FF2B5EF4-FFF2-40B4-BE49-F238E27FC236}">
                <a16:creationId xmlns:a16="http://schemas.microsoft.com/office/drawing/2014/main" id="{69975169-2DF1-4231-BC1E-65DC56380C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70076" y="1843089"/>
          <a:ext cx="234791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00" name="Equation" r:id="rId3" imgW="1485900" imgH="711200" progId="Equation.DSMT4">
                  <p:embed/>
                </p:oleObj>
              </mc:Choice>
              <mc:Fallback>
                <p:oleObj name="Equation" r:id="rId3" imgW="1485900" imgH="711200" progId="Equation.DSMT4">
                  <p:embed/>
                  <p:pic>
                    <p:nvPicPr>
                      <p:cNvPr id="60420" name="Object 15">
                        <a:extLst>
                          <a:ext uri="{FF2B5EF4-FFF2-40B4-BE49-F238E27FC236}">
                            <a16:creationId xmlns:a16="http://schemas.microsoft.com/office/drawing/2014/main" id="{69975169-2DF1-4231-BC1E-65DC56380C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6" y="1843089"/>
                        <a:ext cx="2347913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1" name="Object 17">
            <a:extLst>
              <a:ext uri="{FF2B5EF4-FFF2-40B4-BE49-F238E27FC236}">
                <a16:creationId xmlns:a16="http://schemas.microsoft.com/office/drawing/2014/main" id="{CB7C5F87-70EC-42C6-9903-51193CB24F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9164" y="1868488"/>
          <a:ext cx="2085975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01" name="Equation" r:id="rId5" imgW="1333500" imgH="711200" progId="Equation.DSMT4">
                  <p:embed/>
                </p:oleObj>
              </mc:Choice>
              <mc:Fallback>
                <p:oleObj name="Equation" r:id="rId5" imgW="1333500" imgH="711200" progId="Equation.DSMT4">
                  <p:embed/>
                  <p:pic>
                    <p:nvPicPr>
                      <p:cNvPr id="60421" name="Object 17">
                        <a:extLst>
                          <a:ext uri="{FF2B5EF4-FFF2-40B4-BE49-F238E27FC236}">
                            <a16:creationId xmlns:a16="http://schemas.microsoft.com/office/drawing/2014/main" id="{CB7C5F87-70EC-42C6-9903-51193CB24F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9164" y="1868488"/>
                        <a:ext cx="2085975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2" name="AutoShape 18">
            <a:extLst>
              <a:ext uri="{FF2B5EF4-FFF2-40B4-BE49-F238E27FC236}">
                <a16:creationId xmlns:a16="http://schemas.microsoft.com/office/drawing/2014/main" id="{984134F6-1690-4526-AEF5-7F53EE6BD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213" y="2332038"/>
            <a:ext cx="400050" cy="17145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3" name="AutoShape 19">
            <a:extLst>
              <a:ext uri="{FF2B5EF4-FFF2-40B4-BE49-F238E27FC236}">
                <a16:creationId xmlns:a16="http://schemas.microsoft.com/office/drawing/2014/main" id="{86CE8849-E490-4D42-982F-C7281F35B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650" y="2327275"/>
            <a:ext cx="400050" cy="17145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0424" name="Object 20">
            <a:extLst>
              <a:ext uri="{FF2B5EF4-FFF2-40B4-BE49-F238E27FC236}">
                <a16:creationId xmlns:a16="http://schemas.microsoft.com/office/drawing/2014/main" id="{EFB2E7FE-9617-4EB7-A9BA-5C9D0210DD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48551" y="1716088"/>
          <a:ext cx="2054225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02" name="Equation" r:id="rId7" imgW="1308100" imgH="914400" progId="Equation.DSMT4">
                  <p:embed/>
                </p:oleObj>
              </mc:Choice>
              <mc:Fallback>
                <p:oleObj name="Equation" r:id="rId7" imgW="1308100" imgH="914400" progId="Equation.DSMT4">
                  <p:embed/>
                  <p:pic>
                    <p:nvPicPr>
                      <p:cNvPr id="60424" name="Object 20">
                        <a:extLst>
                          <a:ext uri="{FF2B5EF4-FFF2-40B4-BE49-F238E27FC236}">
                            <a16:creationId xmlns:a16="http://schemas.microsoft.com/office/drawing/2014/main" id="{EFB2E7FE-9617-4EB7-A9BA-5C9D0210DD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8551" y="1716088"/>
                        <a:ext cx="2054225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5" name="Object 4">
            <a:extLst>
              <a:ext uri="{FF2B5EF4-FFF2-40B4-BE49-F238E27FC236}">
                <a16:creationId xmlns:a16="http://schemas.microsoft.com/office/drawing/2014/main" id="{B1204C01-0B76-4A7D-A7D3-11346B42D2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7888" y="3209926"/>
          <a:ext cx="3968750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03" name="Equation" r:id="rId9" imgW="2540000" imgH="1879600" progId="Equation.DSMT4">
                  <p:embed/>
                </p:oleObj>
              </mc:Choice>
              <mc:Fallback>
                <p:oleObj name="Equation" r:id="rId9" imgW="2540000" imgH="1879600" progId="Equation.DSMT4">
                  <p:embed/>
                  <p:pic>
                    <p:nvPicPr>
                      <p:cNvPr id="60425" name="Object 4">
                        <a:extLst>
                          <a:ext uri="{FF2B5EF4-FFF2-40B4-BE49-F238E27FC236}">
                            <a16:creationId xmlns:a16="http://schemas.microsoft.com/office/drawing/2014/main" id="{B1204C01-0B76-4A7D-A7D3-11346B42D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888" y="3209926"/>
                        <a:ext cx="3968750" cy="265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6" name="AutoShape 19">
            <a:extLst>
              <a:ext uri="{FF2B5EF4-FFF2-40B4-BE49-F238E27FC236}">
                <a16:creationId xmlns:a16="http://schemas.microsoft.com/office/drawing/2014/main" id="{D0B20418-0DE9-4D33-88E3-A00E3F919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2438" y="4430713"/>
            <a:ext cx="400050" cy="17145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7" name="文本框 22">
            <a:extLst>
              <a:ext uri="{FF2B5EF4-FFF2-40B4-BE49-F238E27FC236}">
                <a16:creationId xmlns:a16="http://schemas.microsoft.com/office/drawing/2014/main" id="{4A3A0BC7-E61F-47EE-BEE5-282CB168F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9226" y="4273550"/>
            <a:ext cx="416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858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858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858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858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Since we have </a:t>
            </a:r>
            <a:r>
              <a:rPr lang="en-US" altLang="zh-CN" sz="20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&gt;4 point pairs, we get</a:t>
            </a:r>
            <a:endParaRPr lang="zh-CN" altLang="en-US" sz="200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0428" name="Object 4">
            <a:extLst>
              <a:ext uri="{FF2B5EF4-FFF2-40B4-BE49-F238E27FC236}">
                <a16:creationId xmlns:a16="http://schemas.microsoft.com/office/drawing/2014/main" id="{01481799-502B-409D-ACFE-113DBD5411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1914" y="4660901"/>
          <a:ext cx="190817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04" name="Equation" r:id="rId11" imgW="990600" imgH="228600" progId="Equation.DSMT4">
                  <p:embed/>
                </p:oleObj>
              </mc:Choice>
              <mc:Fallback>
                <p:oleObj name="Equation" r:id="rId11" imgW="990600" imgH="228600" progId="Equation.DSMT4">
                  <p:embed/>
                  <p:pic>
                    <p:nvPicPr>
                      <p:cNvPr id="60428" name="Object 4">
                        <a:extLst>
                          <a:ext uri="{FF2B5EF4-FFF2-40B4-BE49-F238E27FC236}">
                            <a16:creationId xmlns:a16="http://schemas.microsoft.com/office/drawing/2014/main" id="{01481799-502B-409D-ACFE-113DBD5411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1914" y="4660901"/>
                        <a:ext cx="190817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9" name="AutoShape 19">
            <a:extLst>
              <a:ext uri="{FF2B5EF4-FFF2-40B4-BE49-F238E27FC236}">
                <a16:creationId xmlns:a16="http://schemas.microsoft.com/office/drawing/2014/main" id="{74E66D9C-9772-414C-8CF9-232A4390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4405313"/>
            <a:ext cx="400050" cy="17145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30" name="Rectangle 3">
            <a:extLst>
              <a:ext uri="{FF2B5EF4-FFF2-40B4-BE49-F238E27FC236}">
                <a16:creationId xmlns:a16="http://schemas.microsoft.com/office/drawing/2014/main" id="{BCAA1298-07CA-40C5-9E7D-53F5D29C5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625" y="5867400"/>
            <a:ext cx="873918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zh-CN" sz="2600">
                <a:ea typeface="宋体" panose="02010600030101010101" pitchFamily="2" charset="-122"/>
              </a:rPr>
              <a:t>It is an overdetermined inhomogeneous linear equation 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30275" y="76200"/>
            <a:ext cx="8153400" cy="838200"/>
          </a:xfrm>
        </p:spPr>
        <p:txBody>
          <a:bodyPr/>
          <a:lstStyle/>
          <a:p>
            <a:r>
              <a:rPr lang="en-US" altLang="zh-CN" sz="3000" dirty="0">
                <a:ea typeface="楷体" panose="02010609060101010101" pitchFamily="49" charset="-122"/>
                <a:cs typeface="Calibri" panose="020F0502020204030204" pitchFamily="34" charset="0"/>
              </a:rPr>
              <a:t>Outline</a:t>
            </a:r>
            <a:endParaRPr lang="zh-CN" altLang="en-US" sz="3000" dirty="0"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2294" y="931866"/>
            <a:ext cx="10771442" cy="460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spcBef>
                <a:spcPct val="20000"/>
              </a:spcBef>
              <a:buFontTx/>
              <a:buChar char="•"/>
              <a:defRPr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Problem of Homography Estimation</a:t>
            </a:r>
          </a:p>
          <a:p>
            <a:pPr lvl="1">
              <a:spcBef>
                <a:spcPct val="20000"/>
              </a:spcBef>
              <a:buFontTx/>
              <a:buChar char="•"/>
              <a:defRPr/>
            </a:pPr>
            <a:r>
              <a:rPr lang="en-US" altLang="zh-CN" sz="28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RANSAC-based Homography Estimation</a:t>
            </a:r>
          </a:p>
        </p:txBody>
      </p:sp>
    </p:spTree>
    <p:extLst>
      <p:ext uri="{BB962C8B-B14F-4D97-AF65-F5344CB8AC3E}">
        <p14:creationId xmlns:p14="http://schemas.microsoft.com/office/powerpoint/2010/main" val="3126449769"/>
      </p:ext>
    </p:extLst>
  </p:cSld>
  <p:clrMapOvr>
    <a:masterClrMapping/>
  </p:clrMapOvr>
  <p:transition advTm="12526"/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60989</TotalTime>
  <Words>803</Words>
  <Application>Microsoft Office PowerPoint</Application>
  <PresentationFormat>宽屏</PresentationFormat>
  <Paragraphs>99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Arial</vt:lpstr>
      <vt:lpstr>Calibri</vt:lpstr>
      <vt:lpstr>Times New Roman</vt:lpstr>
      <vt:lpstr>Wingdings</vt:lpstr>
      <vt:lpstr>Blank Presentation</vt:lpstr>
      <vt:lpstr>Equation</vt:lpstr>
      <vt:lpstr>PowerPoint 演示文稿</vt:lpstr>
      <vt:lpstr>Outline</vt:lpstr>
      <vt:lpstr>Problem of Homography Estimation</vt:lpstr>
      <vt:lpstr>Problem of Homography Estimation</vt:lpstr>
      <vt:lpstr>Problem of Homography Estimation</vt:lpstr>
      <vt:lpstr>Problem of Homography Estimation</vt:lpstr>
      <vt:lpstr>Problem of Homography Estimation</vt:lpstr>
      <vt:lpstr>Problem of Homography Estimation</vt:lpstr>
      <vt:lpstr>Outline</vt:lpstr>
      <vt:lpstr>RANSAC-based Homography Estimation</vt:lpstr>
      <vt:lpstr>RANSAC-based Homography Estimation</vt:lpstr>
      <vt:lpstr>RANSAC-based Homography Estimation</vt:lpstr>
      <vt:lpstr>RANSAC-based Homography Estimation</vt:lpstr>
      <vt:lpstr>RANSAC-based Homography Estimation</vt:lpstr>
      <vt:lpstr>RANSAC-based Homography Estimation</vt:lpstr>
      <vt:lpstr>RANSAC-based Homography Estimation</vt:lpstr>
      <vt:lpstr>RANSAC-based Homography Estimation</vt:lpstr>
      <vt:lpstr>RANSAC-based Homography Estimation</vt:lpstr>
      <vt:lpstr>RANSAC-based Homography Estimation</vt:lpstr>
      <vt:lpstr>RANSAC-based Homography Estimation</vt:lpstr>
      <vt:lpstr>RANSAC-based Homography Estimation</vt:lpstr>
      <vt:lpstr>RANSAC-based Homography Estimation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Steve Seitz</dc:creator>
  <cp:lastModifiedBy>lin</cp:lastModifiedBy>
  <cp:revision>6564</cp:revision>
  <cp:lastPrinted>1999-10-04T18:53:50Z</cp:lastPrinted>
  <dcterms:created xsi:type="dcterms:W3CDTF">1998-05-10T17:20:27Z</dcterms:created>
  <dcterms:modified xsi:type="dcterms:W3CDTF">2025-03-10T07:02:17Z</dcterms:modified>
</cp:coreProperties>
</file>